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58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1851C2-FC2F-04E4-B062-FB0CC34BFC7B}" v="1" dt="2018-10-25T12:56:11.3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82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26-Oct-18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26-Oct-18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26-Oct-18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26-Oct-18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9169" y="1665027"/>
            <a:ext cx="8825658" cy="2853047"/>
          </a:xfrm>
        </p:spPr>
        <p:txBody>
          <a:bodyPr/>
          <a:lstStyle/>
          <a:p>
            <a:r>
              <a:rPr lang="en-US" sz="4800" dirty="0"/>
              <a:t>Automated Guidance System for Motor Vehicles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98907" y="5063983"/>
            <a:ext cx="7074645" cy="861420"/>
          </a:xfrm>
        </p:spPr>
        <p:txBody>
          <a:bodyPr/>
          <a:lstStyle/>
          <a:p>
            <a:r>
              <a:rPr lang="en-US"/>
              <a:t>TEXAS INSTRUMENT INDIA INNOVATION CHALLENGE</a:t>
            </a:r>
          </a:p>
        </p:txBody>
      </p:sp>
    </p:spTree>
    <p:extLst>
      <p:ext uri="{BB962C8B-B14F-4D97-AF65-F5344CB8AC3E}">
        <p14:creationId xmlns:p14="http://schemas.microsoft.com/office/powerpoint/2010/main" val="853565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Our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8897" y="1729896"/>
            <a:ext cx="5790942" cy="41957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800"/>
              <a:t>Team Members:</a:t>
            </a:r>
          </a:p>
          <a:p>
            <a:pPr>
              <a:buFont typeface="Arial" panose="05000000000000000000" pitchFamily="2" charset="2"/>
              <a:buChar char="•"/>
            </a:pPr>
            <a:r>
              <a:rPr lang="en-US" sz="2400"/>
              <a:t>Mayank </a:t>
            </a:r>
            <a:r>
              <a:rPr lang="en-US" sz="2400" err="1"/>
              <a:t>Baranwal</a:t>
            </a:r>
            <a:endParaRPr lang="en-US" sz="2400"/>
          </a:p>
          <a:p>
            <a:pPr>
              <a:buFont typeface="Arial" panose="05000000000000000000" pitchFamily="2" charset="2"/>
              <a:buChar char="•"/>
            </a:pPr>
            <a:r>
              <a:rPr lang="en-US" sz="2400"/>
              <a:t>Utkarsh Jain</a:t>
            </a:r>
          </a:p>
          <a:p>
            <a:pPr>
              <a:buFont typeface="Arial" panose="05000000000000000000" pitchFamily="2" charset="2"/>
              <a:buChar char="•"/>
            </a:pPr>
            <a:r>
              <a:rPr lang="en-US" sz="2400" err="1"/>
              <a:t>Srijan</a:t>
            </a:r>
            <a:r>
              <a:rPr lang="en-US" sz="2400"/>
              <a:t> </a:t>
            </a:r>
            <a:r>
              <a:rPr lang="en-US" sz="2400" err="1"/>
              <a:t>Sankrit</a:t>
            </a:r>
            <a:endParaRPr lang="en-US" sz="2400"/>
          </a:p>
          <a:p>
            <a:pPr>
              <a:buFont typeface="Arial" panose="05000000000000000000" pitchFamily="2" charset="2"/>
              <a:buChar char="•"/>
            </a:pPr>
            <a:r>
              <a:rPr lang="en-US" sz="2400"/>
              <a:t>Nitin Chauhan</a:t>
            </a:r>
          </a:p>
          <a:p>
            <a:pPr>
              <a:buFont typeface="Arial" panose="05000000000000000000" pitchFamily="2" charset="2"/>
              <a:buChar char="•"/>
            </a:pPr>
            <a:r>
              <a:rPr lang="en-US" sz="2400"/>
              <a:t>Prateek </a:t>
            </a:r>
            <a:r>
              <a:rPr lang="en-US" sz="2400" err="1"/>
              <a:t>Manocha</a:t>
            </a:r>
            <a:endParaRPr lang="en-US" sz="2400"/>
          </a:p>
          <a:p>
            <a:pPr marL="0" indent="0">
              <a:buNone/>
            </a:pPr>
            <a:r>
              <a:rPr lang="en-US" sz="2800"/>
              <a:t>Indian Institute of Technology Guwahati</a:t>
            </a:r>
          </a:p>
          <a:p>
            <a:pPr marL="0" indent="0">
              <a:buNone/>
            </a:pPr>
            <a:endParaRPr lang="en-US" sz="2800"/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B8B2D879-720F-455F-890A-9897B6C547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5498" r="5155" b="14384"/>
          <a:stretch/>
        </p:blipFill>
        <p:spPr>
          <a:xfrm>
            <a:off x="6604900" y="1671944"/>
            <a:ext cx="4320570" cy="414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404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9228"/>
          </a:xfrm>
        </p:spPr>
        <p:txBody>
          <a:bodyPr/>
          <a:lstStyle/>
          <a:p>
            <a:r>
              <a:rPr lang="en-US" i="1" dirty="0"/>
              <a:t>Our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563" y="1463660"/>
            <a:ext cx="10108325" cy="464117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35000"/>
              </a:lnSpc>
              <a:spcBef>
                <a:spcPts val="400"/>
              </a:spcBef>
              <a:buNone/>
            </a:pPr>
            <a:r>
              <a:rPr lang="en-US" sz="2400" u="sng"/>
              <a:t>Aim:</a:t>
            </a:r>
            <a:r>
              <a:rPr lang="en-US" sz="2400"/>
              <a:t> Curb the rising problem of motor vehicle accidents through the constant monitoring of the vehicles’ surroundings.</a:t>
            </a:r>
          </a:p>
          <a:p>
            <a:pPr marL="457200" indent="-457200">
              <a:lnSpc>
                <a:spcPct val="135000"/>
              </a:lnSpc>
              <a:spcBef>
                <a:spcPts val="400"/>
              </a:spcBef>
              <a:buAutoNum type="arabicPeriod"/>
            </a:pPr>
            <a:r>
              <a:rPr lang="en-US" sz="2400"/>
              <a:t>Internal monitoring focuses on ensuring the driver is fit to drive</a:t>
            </a:r>
          </a:p>
          <a:p>
            <a:pPr marL="457200" indent="-457200">
              <a:lnSpc>
                <a:spcPct val="135000"/>
              </a:lnSpc>
              <a:spcBef>
                <a:spcPts val="400"/>
              </a:spcBef>
              <a:buAutoNum type="arabicPeriod"/>
            </a:pPr>
            <a:r>
              <a:rPr lang="en-US" sz="2400"/>
              <a:t>Externally, we intend to provide 360 degree analysis </a:t>
            </a:r>
            <a:endParaRPr lang="en-US"/>
          </a:p>
          <a:p>
            <a:pPr marL="1085850" lvl="1">
              <a:lnSpc>
                <a:spcPct val="135000"/>
              </a:lnSpc>
              <a:spcBef>
                <a:spcPts val="400"/>
              </a:spcBef>
              <a:buFont typeface="Arial" charset="2"/>
              <a:buChar char="•"/>
            </a:pPr>
            <a:r>
              <a:rPr lang="en-US" sz="2400"/>
              <a:t>Warnings of incoming traffic (including pedestrians) in the blind spots </a:t>
            </a:r>
          </a:p>
          <a:p>
            <a:pPr marL="1085850" lvl="1">
              <a:lnSpc>
                <a:spcPct val="135000"/>
              </a:lnSpc>
              <a:spcBef>
                <a:spcPts val="400"/>
              </a:spcBef>
              <a:buFont typeface="Arial" charset="2"/>
              <a:buChar char="•"/>
            </a:pPr>
            <a:r>
              <a:rPr lang="en-US" sz="2400"/>
              <a:t>Minimum braking distance (depending on road conditions and speed)</a:t>
            </a:r>
          </a:p>
          <a:p>
            <a:pPr marL="1085850" lvl="1">
              <a:lnSpc>
                <a:spcPct val="135000"/>
              </a:lnSpc>
              <a:spcBef>
                <a:spcPts val="400"/>
              </a:spcBef>
              <a:buFont typeface="Arial" charset="2"/>
              <a:buChar char="•"/>
            </a:pPr>
            <a:r>
              <a:rPr lang="en-US" sz="2400"/>
              <a:t>Guides a vehicle steering off course back on the road. </a:t>
            </a:r>
          </a:p>
        </p:txBody>
      </p:sp>
    </p:spTree>
    <p:extLst>
      <p:ext uri="{BB962C8B-B14F-4D97-AF65-F5344CB8AC3E}">
        <p14:creationId xmlns:p14="http://schemas.microsoft.com/office/powerpoint/2010/main" val="1171295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77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[Photos] Super GT Race &lt;strong&gt;Cars&lt;/strong&gt; | IHSAN KHAIRIR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53" b="89937" l="10000" r="9597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40" y="3175501"/>
            <a:ext cx="3392948" cy="2247828"/>
          </a:xfrm>
          <a:prstGeom prst="rect">
            <a:avLst/>
          </a:prstGeom>
        </p:spPr>
      </p:pic>
      <p:pic>
        <p:nvPicPr>
          <p:cNvPr id="7" name="Picture 6" descr="File:Mini ca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460" y="2174161"/>
            <a:ext cx="4876800" cy="3249168"/>
          </a:xfrm>
          <a:prstGeom prst="rect">
            <a:avLst/>
          </a:prstGeom>
        </p:spPr>
      </p:pic>
      <p:pic>
        <p:nvPicPr>
          <p:cNvPr id="8" name="Picture 7" descr="Small is sexy (and smart) - Justinsomnia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78" b="95556" l="1579" r="95263">
                        <a14:foregroundMark x1="40263" y1="78667" x2="40263" y2="78667"/>
                        <a14:foregroundMark x1="89474" y1="62222" x2="89474" y2="62222"/>
                        <a14:foregroundMark x1="33158" y1="27111" x2="33158" y2="27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739" y="2559825"/>
            <a:ext cx="2079616" cy="1231352"/>
          </a:xfrm>
          <a:prstGeom prst="rect">
            <a:avLst/>
          </a:prstGeom>
        </p:spPr>
      </p:pic>
      <p:pic>
        <p:nvPicPr>
          <p:cNvPr id="9" name="Picture 8" descr="Vijana FM | Soma. Sikiliza. Angalia. Changia."/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005794">
            <a:off x="2996839" y="2875761"/>
            <a:ext cx="1005799" cy="1426326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H="1">
            <a:off x="7997588" y="3985146"/>
            <a:ext cx="928048" cy="5459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7820167" y="3175501"/>
            <a:ext cx="131469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9172217" y="2559825"/>
            <a:ext cx="585933" cy="6156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0042415" y="2559825"/>
            <a:ext cx="1053215" cy="6156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9228"/>
          </a:xfrm>
        </p:spPr>
        <p:txBody>
          <a:bodyPr/>
          <a:lstStyle/>
          <a:p>
            <a:r>
              <a:rPr lang="en-US" i="1" dirty="0"/>
              <a:t>External Analysis</a:t>
            </a:r>
          </a:p>
        </p:txBody>
      </p:sp>
    </p:spTree>
    <p:extLst>
      <p:ext uri="{BB962C8B-B14F-4D97-AF65-F5344CB8AC3E}">
        <p14:creationId xmlns:p14="http://schemas.microsoft.com/office/powerpoint/2010/main" val="131862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39354"/>
          </a:xfrm>
        </p:spPr>
        <p:txBody>
          <a:bodyPr/>
          <a:lstStyle/>
          <a:p>
            <a:r>
              <a:rPr lang="en-US" dirty="0"/>
              <a:t>Internal Analysis</a:t>
            </a:r>
          </a:p>
        </p:txBody>
      </p:sp>
      <p:pic>
        <p:nvPicPr>
          <p:cNvPr id="4" name="Picture 3" descr="Carl Montgomery » Blog Archive » &lt;strong&gt;Driving&lt;/strong&gt; in Cuba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878" y="2214175"/>
            <a:ext cx="4121856" cy="3091391"/>
          </a:xfrm>
          <a:prstGeom prst="rect">
            <a:avLst/>
          </a:prstGeom>
        </p:spPr>
      </p:pic>
      <p:pic>
        <p:nvPicPr>
          <p:cNvPr id="5" name="Picture 4" descr="File:Honda civic 2007y &lt;strong&gt;driving&lt;/strong&gt;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570" y="2309971"/>
            <a:ext cx="3994126" cy="2995595"/>
          </a:xfrm>
          <a:prstGeom prst="rect">
            <a:avLst/>
          </a:prstGeom>
        </p:spPr>
      </p:pic>
      <p:pic>
        <p:nvPicPr>
          <p:cNvPr id="6" name="Picture 5" descr="Raspberry Pi Optional Hardware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000" b="94667" l="1000" r="696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603" y="3821179"/>
            <a:ext cx="845502" cy="845502"/>
          </a:xfrm>
          <a:prstGeom prst="rect">
            <a:avLst/>
          </a:prstGeom>
        </p:spPr>
      </p:pic>
      <p:cxnSp>
        <p:nvCxnSpPr>
          <p:cNvPr id="8" name="Straight Arrow Connector 7"/>
          <p:cNvCxnSpPr>
            <a:endCxn id="6" idx="1"/>
          </p:cNvCxnSpPr>
          <p:nvPr/>
        </p:nvCxnSpPr>
        <p:spPr>
          <a:xfrm flipV="1">
            <a:off x="3244510" y="4243930"/>
            <a:ext cx="1369093" cy="5044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167680" y="3188955"/>
            <a:ext cx="2063126" cy="5709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7173941" y="3411940"/>
            <a:ext cx="1492387" cy="709684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8569412" y="3603009"/>
            <a:ext cx="1011316" cy="3133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427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711" y="398127"/>
            <a:ext cx="9404723" cy="953001"/>
          </a:xfrm>
        </p:spPr>
        <p:txBody>
          <a:bodyPr/>
          <a:lstStyle/>
          <a:p>
            <a:r>
              <a:rPr lang="en-US" dirty="0"/>
              <a:t>Necessity of our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086" y="1451894"/>
            <a:ext cx="4445534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Poor Indian Road Infrastructure:</a:t>
            </a:r>
          </a:p>
          <a:p>
            <a:pPr>
              <a:buFont typeface="Arial" charset="2"/>
              <a:buChar char="•"/>
            </a:pPr>
            <a:r>
              <a:rPr lang="en-US"/>
              <a:t>Annually, 150,000 Indians lose their lives in motor vehicle accidents, making it one of the largest causes of preventable deaths in India.</a:t>
            </a:r>
          </a:p>
          <a:p>
            <a:pPr>
              <a:buFont typeface="Arial" charset="2"/>
              <a:buChar char="•"/>
            </a:pPr>
            <a:r>
              <a:rPr lang="en-US"/>
              <a:t>Monetarily, 55,000 crore (3% of Indian GDP) is lost through road accidents  (according to the transport ministry of India)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6882" y="1760296"/>
            <a:ext cx="6114198" cy="346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612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68236" y="1510660"/>
            <a:ext cx="4135545" cy="45662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4999"/>
              </a:lnSpc>
              <a:buNone/>
            </a:pPr>
            <a:r>
              <a:rPr lang="en-US" sz="2800" dirty="0"/>
              <a:t>Solution Effectiveness</a:t>
            </a:r>
            <a:endParaRPr lang="en-US" dirty="0"/>
          </a:p>
          <a:p>
            <a:pPr>
              <a:lnSpc>
                <a:spcPct val="114999"/>
              </a:lnSpc>
              <a:buFont typeface="Arial" charset="2"/>
              <a:buChar char="•"/>
            </a:pPr>
            <a:r>
              <a:rPr lang="en-US" sz="2400" dirty="0"/>
              <a:t>Our system can sense and identify obstacles up to 100m and provide an 85% accuracy in recommending the next course of action. </a:t>
            </a:r>
          </a:p>
          <a:p>
            <a:pPr>
              <a:lnSpc>
                <a:spcPct val="114999"/>
              </a:lnSpc>
              <a:buFont typeface="Arial" charset="2"/>
              <a:buChar char="•"/>
            </a:pPr>
            <a:r>
              <a:rPr lang="en-US" sz="2400" dirty="0"/>
              <a:t>Control stress levels of the people at the wheel</a:t>
            </a:r>
          </a:p>
        </p:txBody>
      </p:sp>
      <p:pic>
        <p:nvPicPr>
          <p:cNvPr id="2" name="Picture 3" descr="A person taking a selfie in a car&#10;&#10;Description generated with very high confidence">
            <a:extLst>
              <a:ext uri="{FF2B5EF4-FFF2-40B4-BE49-F238E27FC236}">
                <a16:creationId xmlns:a16="http://schemas.microsoft.com/office/drawing/2014/main" id="{B1A78789-9C40-41B2-8D37-E0CC276E7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570" y="3681811"/>
            <a:ext cx="4698519" cy="2894521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6C34FC03-3713-4861-BD31-93857E80E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533" y="182612"/>
            <a:ext cx="3505199" cy="28615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3F62C1-3C66-4712-ACD5-63AA07A81B57}"/>
              </a:ext>
            </a:extLst>
          </p:cNvPr>
          <p:cNvSpPr txBox="1"/>
          <p:nvPr/>
        </p:nvSpPr>
        <p:spPr>
          <a:xfrm>
            <a:off x="224287" y="3193211"/>
            <a:ext cx="6970143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Accurate Results</a:t>
            </a:r>
          </a:p>
        </p:txBody>
      </p:sp>
    </p:spTree>
    <p:extLst>
      <p:ext uri="{BB962C8B-B14F-4D97-AF65-F5344CB8AC3E}">
        <p14:creationId xmlns:p14="http://schemas.microsoft.com/office/powerpoint/2010/main" val="1782067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75581"/>
          </a:xfrm>
        </p:spPr>
        <p:txBody>
          <a:bodyPr/>
          <a:lstStyle/>
          <a:p>
            <a:r>
              <a:rPr lang="en-US" i="1" dirty="0"/>
              <a:t>Business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945" y="1791417"/>
            <a:ext cx="4847746" cy="45165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Since the product is one of its own, we want to distribute the product to more and more people.</a:t>
            </a:r>
          </a:p>
          <a:p>
            <a:r>
              <a:rPr lang="en-US" dirty="0"/>
              <a:t>Distribution channel strategy is three-fold</a:t>
            </a:r>
          </a:p>
          <a:p>
            <a:pPr lvl="1"/>
            <a:r>
              <a:rPr lang="en-US" dirty="0"/>
              <a:t>Tie-ups with car manufacturers, transport service providers </a:t>
            </a:r>
          </a:p>
          <a:p>
            <a:pPr lvl="1"/>
            <a:r>
              <a:rPr lang="en-US" dirty="0"/>
              <a:t>Retail market chains</a:t>
            </a:r>
          </a:p>
          <a:p>
            <a:pPr lvl="1"/>
            <a:r>
              <a:rPr lang="en-US" dirty="0"/>
              <a:t>Online marketing through own website and online retailers</a:t>
            </a:r>
          </a:p>
        </p:txBody>
      </p:sp>
      <p:pic>
        <p:nvPicPr>
          <p:cNvPr id="4" name="Picture 4" descr="A close up of a blackboard&#10;&#10;Description generated with very high confidence">
            <a:extLst>
              <a:ext uri="{FF2B5EF4-FFF2-40B4-BE49-F238E27FC236}">
                <a16:creationId xmlns:a16="http://schemas.microsoft.com/office/drawing/2014/main" id="{40F86477-9091-4EAB-A704-D2A93A67E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5835" y="1786276"/>
            <a:ext cx="5805576" cy="377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78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70447" y="2967335"/>
            <a:ext cx="40511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</a:t>
            </a:r>
            <a:endParaRPr lang="en-US" sz="5400" b="1" cap="none" spc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06299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</TotalTime>
  <Words>118</Words>
  <Application>Microsoft Office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</vt:lpstr>
      <vt:lpstr>Automated Guidance System for Motor Vehicles</vt:lpstr>
      <vt:lpstr>Our Team</vt:lpstr>
      <vt:lpstr>Our Product</vt:lpstr>
      <vt:lpstr>External Analysis</vt:lpstr>
      <vt:lpstr>Internal Analysis</vt:lpstr>
      <vt:lpstr>Necessity of our Product</vt:lpstr>
      <vt:lpstr>PowerPoint Presentation</vt:lpstr>
      <vt:lpstr>Business Model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Guidance System for Motor Vehicles</dc:title>
  <dc:creator>Utkarsh Jain</dc:creator>
  <cp:lastModifiedBy>Mayank Baranwal</cp:lastModifiedBy>
  <cp:revision>18</cp:revision>
  <dcterms:created xsi:type="dcterms:W3CDTF">2018-10-20T00:55:02Z</dcterms:created>
  <dcterms:modified xsi:type="dcterms:W3CDTF">2018-10-25T19:52:38Z</dcterms:modified>
</cp:coreProperties>
</file>

<file path=docProps/thumbnail.jpeg>
</file>